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1" r:id="rId7"/>
    <p:sldId id="282" r:id="rId8"/>
    <p:sldId id="292" r:id="rId9"/>
    <p:sldId id="287" r:id="rId10"/>
    <p:sldId id="288" r:id="rId11"/>
    <p:sldId id="289" r:id="rId12"/>
    <p:sldId id="296" r:id="rId13"/>
    <p:sldId id="291" r:id="rId14"/>
    <p:sldId id="297" r:id="rId15"/>
    <p:sldId id="298"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44897-9B80-4B9F-A8ED-8D2718204CD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03962D4-13FA-4600-8FF6-7591745F30B7}">
      <dgm:prSet phldrT="[Text]"/>
      <dgm:spPr/>
      <dgm:t>
        <a:bodyPr/>
        <a:lstStyle/>
        <a:p>
          <a:r>
            <a:rPr lang="en-US" dirty="0"/>
            <a:t>Visualization Using Tufte’s and Colin Ware’s Theories</a:t>
          </a:r>
        </a:p>
      </dgm:t>
    </dgm:pt>
    <dgm:pt modelId="{3C11F9ED-A969-4865-9C23-80402FD099EF}" type="parTrans" cxnId="{B7EBA7A7-9F54-4309-80C6-34C670A148DC}">
      <dgm:prSet/>
      <dgm:spPr/>
      <dgm:t>
        <a:bodyPr/>
        <a:lstStyle/>
        <a:p>
          <a:endParaRPr lang="en-US"/>
        </a:p>
      </dgm:t>
    </dgm:pt>
    <dgm:pt modelId="{69E5BE99-3B9F-4A22-8458-77186002B39B}" type="sibTrans" cxnId="{B7EBA7A7-9F54-4309-80C6-34C670A148DC}">
      <dgm:prSet/>
      <dgm:spPr/>
      <dgm:t>
        <a:bodyPr/>
        <a:lstStyle/>
        <a:p>
          <a:endParaRPr lang="en-US"/>
        </a:p>
      </dgm:t>
    </dgm:pt>
    <dgm:pt modelId="{FEAD0264-71FC-4B92-9741-1230E240FA86}" type="pres">
      <dgm:prSet presAssocID="{E4644897-9B80-4B9F-A8ED-8D2718204CD7}" presName="linearFlow" presStyleCnt="0">
        <dgm:presLayoutVars>
          <dgm:dir/>
          <dgm:resizeHandles val="exact"/>
        </dgm:presLayoutVars>
      </dgm:prSet>
      <dgm:spPr/>
    </dgm:pt>
    <dgm:pt modelId="{9645F3FF-51AC-4792-A40D-DC63FA647AB8}" type="pres">
      <dgm:prSet presAssocID="{903962D4-13FA-4600-8FF6-7591745F30B7}" presName="composite" presStyleCnt="0"/>
      <dgm:spPr/>
    </dgm:pt>
    <dgm:pt modelId="{6B139374-0960-4792-BE56-BEE11EA18E10}" type="pres">
      <dgm:prSet presAssocID="{903962D4-13FA-4600-8FF6-7591745F30B7}" presName="imgShp" presStyleLbl="fgImgPlace1" presStyleIdx="0" presStyleCnt="1"/>
      <dgm:spPr>
        <a:blipFill>
          <a:blip xmlns:r="http://schemas.openxmlformats.org/officeDocument/2006/relationships" r:embed="rId1"/>
          <a:srcRect/>
          <a:stretch>
            <a:fillRect l="-49000" r="-49000"/>
          </a:stretch>
        </a:blipFill>
      </dgm:spPr>
    </dgm:pt>
    <dgm:pt modelId="{8BDA1B5F-E262-4C21-B42A-EA17E22FE95C}" type="pres">
      <dgm:prSet presAssocID="{903962D4-13FA-4600-8FF6-7591745F30B7}" presName="txShp" presStyleLbl="node1" presStyleIdx="0" presStyleCnt="1">
        <dgm:presLayoutVars>
          <dgm:bulletEnabled val="1"/>
        </dgm:presLayoutVars>
      </dgm:prSet>
      <dgm:spPr/>
    </dgm:pt>
  </dgm:ptLst>
  <dgm:cxnLst>
    <dgm:cxn modelId="{EABB7B67-1759-4521-9092-41E67FE7C902}" type="presOf" srcId="{903962D4-13FA-4600-8FF6-7591745F30B7}" destId="{8BDA1B5F-E262-4C21-B42A-EA17E22FE95C}" srcOrd="0" destOrd="0" presId="urn:microsoft.com/office/officeart/2005/8/layout/vList3"/>
    <dgm:cxn modelId="{F410584E-71FC-445B-8962-F37454F2DEC6}" type="presOf" srcId="{E4644897-9B80-4B9F-A8ED-8D2718204CD7}" destId="{FEAD0264-71FC-4B92-9741-1230E240FA86}" srcOrd="0" destOrd="0" presId="urn:microsoft.com/office/officeart/2005/8/layout/vList3"/>
    <dgm:cxn modelId="{B7EBA7A7-9F54-4309-80C6-34C670A148DC}" srcId="{E4644897-9B80-4B9F-A8ED-8D2718204CD7}" destId="{903962D4-13FA-4600-8FF6-7591745F30B7}" srcOrd="0" destOrd="0" parTransId="{3C11F9ED-A969-4865-9C23-80402FD099EF}" sibTransId="{69E5BE99-3B9F-4A22-8458-77186002B39B}"/>
    <dgm:cxn modelId="{C73F6469-D173-4F0C-A2E1-E06F1349813B}" type="presParOf" srcId="{FEAD0264-71FC-4B92-9741-1230E240FA86}" destId="{9645F3FF-51AC-4792-A40D-DC63FA647AB8}" srcOrd="0" destOrd="0" presId="urn:microsoft.com/office/officeart/2005/8/layout/vList3"/>
    <dgm:cxn modelId="{917DF898-FAA3-4B9B-B5DE-D6099BE7A882}" type="presParOf" srcId="{9645F3FF-51AC-4792-A40D-DC63FA647AB8}" destId="{6B139374-0960-4792-BE56-BEE11EA18E10}" srcOrd="0" destOrd="0" presId="urn:microsoft.com/office/officeart/2005/8/layout/vList3"/>
    <dgm:cxn modelId="{347769EB-2B9B-4571-8A24-0A5138FE8D46}" type="presParOf" srcId="{9645F3FF-51AC-4792-A40D-DC63FA647AB8}" destId="{8BDA1B5F-E262-4C21-B42A-EA17E22FE95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A1B5F-E262-4C21-B42A-EA17E22FE95C}">
      <dsp:nvSpPr>
        <dsp:cNvPr id="0" name=""/>
        <dsp:cNvSpPr/>
      </dsp:nvSpPr>
      <dsp:spPr>
        <a:xfrm rot="10800000">
          <a:off x="3063240" y="1024889"/>
          <a:ext cx="8107680" cy="4084320"/>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1072" tIns="205740" rIns="384048"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Visualization Using Tufte’s and Colin Ware’s Theories</a:t>
          </a:r>
        </a:p>
      </dsp:txBody>
      <dsp:txXfrm rot="10800000">
        <a:off x="4084320" y="1024889"/>
        <a:ext cx="7086600" cy="4084320"/>
      </dsp:txXfrm>
    </dsp:sp>
    <dsp:sp modelId="{6B139374-0960-4792-BE56-BEE11EA18E10}">
      <dsp:nvSpPr>
        <dsp:cNvPr id="0" name=""/>
        <dsp:cNvSpPr/>
      </dsp:nvSpPr>
      <dsp:spPr>
        <a:xfrm>
          <a:off x="1021079" y="1024889"/>
          <a:ext cx="4084320" cy="4084320"/>
        </a:xfrm>
        <a:prstGeom prst="ellipse">
          <a:avLst/>
        </a:prstGeom>
        <a:blipFill>
          <a:blip xmlns:r="http://schemas.openxmlformats.org/officeDocument/2006/relationships" r:embed="rId1"/>
          <a:srcRect/>
          <a:stretch>
            <a:fillRect l="-49000" r="-4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Data Science Job Salaries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Avisha Singh - 2088371</a:t>
            </a:r>
          </a:p>
        </p:txBody>
      </p:sp>
      <p:pic>
        <p:nvPicPr>
          <p:cNvPr id="8" name="Recorded Sound">
            <a:hlinkClick r:id="" action="ppaction://media"/>
            <a:extLst>
              <a:ext uri="{FF2B5EF4-FFF2-40B4-BE49-F238E27FC236}">
                <a16:creationId xmlns:a16="http://schemas.microsoft.com/office/drawing/2014/main" id="{F20214E8-8F52-211A-5391-67AC30B0C8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01509" y="3225800"/>
            <a:ext cx="406400" cy="406400"/>
          </a:xfrm>
          <a:prstGeom prst="rect">
            <a:avLst/>
          </a:prstGeom>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spd="slow" p14:dur="2000" advTm="3612"/>
    </mc:Choice>
    <mc:Fallback xmlns="">
      <p:transition spd="slow" advTm="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8754-5F20-A7E9-6D31-B2A4F8C6FE5C}"/>
              </a:ext>
            </a:extLst>
          </p:cNvPr>
          <p:cNvSpPr>
            <a:spLocks noGrp="1"/>
          </p:cNvSpPr>
          <p:nvPr>
            <p:ph type="title"/>
          </p:nvPr>
        </p:nvSpPr>
        <p:spPr/>
        <p:txBody>
          <a:bodyPr>
            <a:normAutofit fontScale="90000"/>
          </a:bodyPr>
          <a:lstStyle/>
          <a:p>
            <a:r>
              <a:rPr lang="en-US" dirty="0">
                <a:solidFill>
                  <a:srgbClr val="FFFF00"/>
                </a:solidFill>
              </a:rPr>
              <a:t>Principles of Tufte’s and Colin Ware’s theory</a:t>
            </a:r>
          </a:p>
        </p:txBody>
      </p:sp>
      <p:sp>
        <p:nvSpPr>
          <p:cNvPr id="3" name="Content Placeholder 2">
            <a:extLst>
              <a:ext uri="{FF2B5EF4-FFF2-40B4-BE49-F238E27FC236}">
                <a16:creationId xmlns:a16="http://schemas.microsoft.com/office/drawing/2014/main" id="{5D95BC66-9B95-6816-1A71-D0A07130C08B}"/>
              </a:ext>
            </a:extLst>
          </p:cNvPr>
          <p:cNvSpPr>
            <a:spLocks noGrp="1"/>
          </p:cNvSpPr>
          <p:nvPr>
            <p:ph idx="1"/>
          </p:nvPr>
        </p:nvSpPr>
        <p:spPr>
          <a:xfrm>
            <a:off x="913795" y="1722268"/>
            <a:ext cx="10353762" cy="4526132"/>
          </a:xfrm>
        </p:spPr>
        <p:txBody>
          <a:bodyPr>
            <a:normAutofit/>
          </a:bodyPr>
          <a:lstStyle/>
          <a:p>
            <a:r>
              <a:rPr lang="en-US" dirty="0"/>
              <a:t>By following Tufte’s theory we are able to visualize the data in such a way that it can provide us with the best outcomes in an understandable way and also by maintaining graphical excellence during the visualization. Hence, by following his principles we are able to improve the quality of visualization.</a:t>
            </a:r>
          </a:p>
          <a:p>
            <a:r>
              <a:rPr lang="en-US" dirty="0"/>
              <a:t>The visualization consists of large data sets as mentioned in Tufte’s theory that reveals the data at several levels of detail from a broader overview.</a:t>
            </a:r>
          </a:p>
          <a:p>
            <a:r>
              <a:rPr lang="en-US" dirty="0"/>
              <a:t>By following Colin Ware’s principle, we are able to apply theories of perception to the design of data visualizations by using glyphs. </a:t>
            </a:r>
          </a:p>
          <a:p>
            <a:r>
              <a:rPr lang="en-US" dirty="0"/>
              <a:t>The different facets of visual perception like color, texture and organization are used.</a:t>
            </a:r>
          </a:p>
        </p:txBody>
      </p:sp>
      <p:pic>
        <p:nvPicPr>
          <p:cNvPr id="4" name="Recorded Sound">
            <a:hlinkClick r:id="" action="ppaction://media"/>
            <a:extLst>
              <a:ext uri="{FF2B5EF4-FFF2-40B4-BE49-F238E27FC236}">
                <a16:creationId xmlns:a16="http://schemas.microsoft.com/office/drawing/2014/main" id="{C82B625D-EBBF-C125-E6A4-C001061292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20444728"/>
      </p:ext>
    </p:extLst>
  </p:cSld>
  <p:clrMapOvr>
    <a:masterClrMapping/>
  </p:clrMapOvr>
  <mc:AlternateContent xmlns:mc="http://schemas.openxmlformats.org/markup-compatibility/2006" xmlns:p14="http://schemas.microsoft.com/office/powerpoint/2010/main">
    <mc:Choice Requires="p14">
      <p:transition spd="slow" p14:dur="2000" advTm="38641"/>
    </mc:Choice>
    <mc:Fallback xmlns="">
      <p:transition spd="slow" advTm="3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BEC8-108E-D74E-3C5E-0B3406203EB7}"/>
              </a:ext>
            </a:extLst>
          </p:cNvPr>
          <p:cNvSpPr>
            <a:spLocks noGrp="1"/>
          </p:cNvSpPr>
          <p:nvPr>
            <p:ph type="title"/>
          </p:nvPr>
        </p:nvSpPr>
        <p:spPr/>
        <p:txBody>
          <a:bodyPr/>
          <a:lstStyle/>
          <a:p>
            <a:r>
              <a:rPr lang="en-US" dirty="0"/>
              <a:t>Improvements </a:t>
            </a:r>
          </a:p>
        </p:txBody>
      </p:sp>
      <p:sp>
        <p:nvSpPr>
          <p:cNvPr id="3" name="Content Placeholder 2">
            <a:extLst>
              <a:ext uri="{FF2B5EF4-FFF2-40B4-BE49-F238E27FC236}">
                <a16:creationId xmlns:a16="http://schemas.microsoft.com/office/drawing/2014/main" id="{D02D108E-8504-4C4B-B2EE-4C061D9844ED}"/>
              </a:ext>
            </a:extLst>
          </p:cNvPr>
          <p:cNvSpPr>
            <a:spLocks noGrp="1"/>
          </p:cNvSpPr>
          <p:nvPr>
            <p:ph idx="1"/>
          </p:nvPr>
        </p:nvSpPr>
        <p:spPr/>
        <p:txBody>
          <a:bodyPr/>
          <a:lstStyle/>
          <a:p>
            <a:r>
              <a:rPr lang="en-US" dirty="0"/>
              <a:t>The comparison analysis has been done from the year 2020 through the year 2022, which helps us to do the analysis over the years. </a:t>
            </a:r>
          </a:p>
          <a:p>
            <a:r>
              <a:rPr lang="en-US" dirty="0"/>
              <a:t>The dataset has been filtered for individual years like 2020, 2021, and 2022.</a:t>
            </a:r>
          </a:p>
          <a:p>
            <a:r>
              <a:rPr lang="en-US" dirty="0"/>
              <a:t>We can observe the change in the average salaries at different positions for different job titles. </a:t>
            </a:r>
          </a:p>
          <a:p>
            <a:r>
              <a:rPr lang="en-US" dirty="0"/>
              <a:t>At last, glyphs are added to visually analyze the average salaries with the help of various shapes.</a:t>
            </a:r>
          </a:p>
        </p:txBody>
      </p:sp>
      <p:pic>
        <p:nvPicPr>
          <p:cNvPr id="4" name="Recorded Sound">
            <a:hlinkClick r:id="" action="ppaction://media"/>
            <a:extLst>
              <a:ext uri="{FF2B5EF4-FFF2-40B4-BE49-F238E27FC236}">
                <a16:creationId xmlns:a16="http://schemas.microsoft.com/office/drawing/2014/main" id="{91911730-B73A-B918-415D-20DA64B2A3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106371712"/>
      </p:ext>
    </p:extLst>
  </p:cSld>
  <p:clrMapOvr>
    <a:masterClrMapping/>
  </p:clrMapOvr>
  <mc:AlternateContent xmlns:mc="http://schemas.openxmlformats.org/markup-compatibility/2006" xmlns:p14="http://schemas.microsoft.com/office/powerpoint/2010/main">
    <mc:Choice Requires="p14">
      <p:transition spd="slow" p14:dur="2000" advTm="28852"/>
    </mc:Choice>
    <mc:Fallback xmlns="">
      <p:transition spd="slow" advTm="28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1078-6A24-D7B9-C0B2-70AEEF97DBC9}"/>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7414823E-1379-8BE9-5F0C-ABD1CB30FE29}"/>
              </a:ext>
            </a:extLst>
          </p:cNvPr>
          <p:cNvSpPr>
            <a:spLocks noGrp="1"/>
          </p:cNvSpPr>
          <p:nvPr>
            <p:ph idx="1"/>
          </p:nvPr>
        </p:nvSpPr>
        <p:spPr/>
        <p:txBody>
          <a:bodyPr/>
          <a:lstStyle/>
          <a:p>
            <a:r>
              <a:rPr lang="en-US" dirty="0"/>
              <a:t>Hypothesis:- Gradually, there has been a rise in the average salaries of employees starting from entry-level to senior-level over the years.</a:t>
            </a:r>
          </a:p>
          <a:p>
            <a:r>
              <a:rPr lang="en-US" dirty="0"/>
              <a:t>The dataset is proving the hypothesis which can be seen in the visualization of different years. </a:t>
            </a:r>
          </a:p>
          <a:p>
            <a:r>
              <a:rPr lang="en-US" dirty="0"/>
              <a:t> This can be proved as the bar is rising for a senior-level position in the year 2022 depicting the average salary of employees. </a:t>
            </a:r>
          </a:p>
        </p:txBody>
      </p:sp>
      <p:pic>
        <p:nvPicPr>
          <p:cNvPr id="4" name="Recorded Sound">
            <a:hlinkClick r:id="" action="ppaction://media"/>
            <a:extLst>
              <a:ext uri="{FF2B5EF4-FFF2-40B4-BE49-F238E27FC236}">
                <a16:creationId xmlns:a16="http://schemas.microsoft.com/office/drawing/2014/main" id="{82231340-AEE1-7E5C-3B3B-3BCC42DD4A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868552016"/>
      </p:ext>
    </p:extLst>
  </p:cSld>
  <p:clrMapOvr>
    <a:masterClrMapping/>
  </p:clrMapOvr>
  <mc:AlternateContent xmlns:mc="http://schemas.openxmlformats.org/markup-compatibility/2006" xmlns:p14="http://schemas.microsoft.com/office/powerpoint/2010/main">
    <mc:Choice Requires="p14">
      <p:transition spd="slow" p14:dur="2000" advTm="26298"/>
    </mc:Choice>
    <mc:Fallback xmlns="">
      <p:transition spd="slow" advTm="2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1BA5-25C9-002B-A683-8F40D2DA16C8}"/>
              </a:ext>
            </a:extLst>
          </p:cNvPr>
          <p:cNvSpPr>
            <a:spLocks noGrp="1"/>
          </p:cNvSpPr>
          <p:nvPr>
            <p:ph type="ctrTitle"/>
          </p:nvPr>
        </p:nvSpPr>
        <p:spPr/>
        <p:txBody>
          <a:bodyPr/>
          <a:lstStyle/>
          <a:p>
            <a:r>
              <a:rPr lang="en-US" dirty="0"/>
              <a:t>THANK YOU!</a:t>
            </a:r>
          </a:p>
        </p:txBody>
      </p:sp>
      <p:pic>
        <p:nvPicPr>
          <p:cNvPr id="3" name="Recorded Sound">
            <a:hlinkClick r:id="" action="ppaction://media"/>
            <a:extLst>
              <a:ext uri="{FF2B5EF4-FFF2-40B4-BE49-F238E27FC236}">
                <a16:creationId xmlns:a16="http://schemas.microsoft.com/office/drawing/2014/main" id="{36740D36-6327-1E77-445E-80B813E654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650839168"/>
      </p:ext>
    </p:extLst>
  </p:cSld>
  <p:clrMapOvr>
    <a:masterClrMapping/>
  </p:clrMapOvr>
  <mc:AlternateContent xmlns:mc="http://schemas.openxmlformats.org/markup-compatibility/2006" xmlns:p14="http://schemas.microsoft.com/office/powerpoint/2010/main">
    <mc:Choice Requires="p14">
      <p:transition spd="slow" p14:dur="2000" advTm="1638"/>
    </mc:Choice>
    <mc:Fallback xmlns="">
      <p:transition spd="slow" advTm="1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862C-498B-96B8-8FA8-89C356AE0433}"/>
              </a:ext>
            </a:extLst>
          </p:cNvPr>
          <p:cNvSpPr>
            <a:spLocks noGrp="1"/>
          </p:cNvSpPr>
          <p:nvPr>
            <p:ph type="ctrTitle"/>
          </p:nvPr>
        </p:nvSpPr>
        <p:spPr>
          <a:xfrm>
            <a:off x="1370693" y="942226"/>
            <a:ext cx="9440034" cy="1828801"/>
          </a:xfrm>
        </p:spPr>
        <p:txBody>
          <a:bodyPr/>
          <a:lstStyle/>
          <a:p>
            <a:r>
              <a:rPr lang="en-US" dirty="0">
                <a:solidFill>
                  <a:srgbClr val="FFFF00"/>
                </a:solidFill>
              </a:rPr>
              <a:t>Objective</a:t>
            </a:r>
          </a:p>
        </p:txBody>
      </p:sp>
      <p:sp>
        <p:nvSpPr>
          <p:cNvPr id="3" name="Subtitle 2">
            <a:extLst>
              <a:ext uri="{FF2B5EF4-FFF2-40B4-BE49-F238E27FC236}">
                <a16:creationId xmlns:a16="http://schemas.microsoft.com/office/drawing/2014/main" id="{ECB9BA6A-E4DF-C976-B188-6C9DFD20CDEF}"/>
              </a:ext>
            </a:extLst>
          </p:cNvPr>
          <p:cNvSpPr>
            <a:spLocks noGrp="1"/>
          </p:cNvSpPr>
          <p:nvPr>
            <p:ph type="subTitle" idx="1"/>
          </p:nvPr>
        </p:nvSpPr>
        <p:spPr>
          <a:xfrm>
            <a:off x="1483904" y="3224849"/>
            <a:ext cx="9440034" cy="1538740"/>
          </a:xfrm>
        </p:spPr>
        <p:txBody>
          <a:bodyPr>
            <a:normAutofit fontScale="92500" lnSpcReduction="10000"/>
          </a:bodyPr>
          <a:lstStyle/>
          <a:p>
            <a:r>
              <a:rPr lang="en-US" dirty="0"/>
              <a:t>The purpose is to analyze the average job salaries of Data Science Employees based on their experience level and job title varying from country to country. The idea is to get to know about the current market in Data Science over the period of time.</a:t>
            </a:r>
          </a:p>
          <a:p>
            <a:endParaRPr lang="en-US" dirty="0"/>
          </a:p>
        </p:txBody>
      </p:sp>
      <p:pic>
        <p:nvPicPr>
          <p:cNvPr id="4" name="Recorded Sound">
            <a:hlinkClick r:id="" action="ppaction://media"/>
            <a:extLst>
              <a:ext uri="{FF2B5EF4-FFF2-40B4-BE49-F238E27FC236}">
                <a16:creationId xmlns:a16="http://schemas.microsoft.com/office/drawing/2014/main" id="{BB7DA51B-CF4A-149E-1B48-76CA710586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43556"/>
            <a:ext cx="406400" cy="406400"/>
          </a:xfrm>
          <a:prstGeom prst="rect">
            <a:avLst/>
          </a:prstGeom>
        </p:spPr>
      </p:pic>
    </p:spTree>
    <p:extLst>
      <p:ext uri="{BB962C8B-B14F-4D97-AF65-F5344CB8AC3E}">
        <p14:creationId xmlns:p14="http://schemas.microsoft.com/office/powerpoint/2010/main" val="3041603788"/>
      </p:ext>
    </p:extLst>
  </p:cSld>
  <p:clrMapOvr>
    <a:masterClrMapping/>
  </p:clrMapOvr>
  <mc:AlternateContent xmlns:mc="http://schemas.openxmlformats.org/markup-compatibility/2006" xmlns:p14="http://schemas.microsoft.com/office/powerpoint/2010/main">
    <mc:Choice Requires="p14">
      <p:transition spd="slow" p14:dur="2000" advTm="15756"/>
    </mc:Choice>
    <mc:Fallback xmlns="">
      <p:transition spd="slow" advTm="15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6675"/>
            <a:ext cx="10353762" cy="1257300"/>
          </a:xfrm>
        </p:spPr>
        <p:txBody>
          <a:bodyPr>
            <a:normAutofit/>
          </a:bodyPr>
          <a:lstStyle/>
          <a:p>
            <a:r>
              <a:rPr lang="en-US" dirty="0"/>
              <a:t>Dataset Description</a:t>
            </a:r>
          </a:p>
        </p:txBody>
      </p:sp>
      <p:sp>
        <p:nvSpPr>
          <p:cNvPr id="4" name="Content Placeholder 3">
            <a:extLst>
              <a:ext uri="{FF2B5EF4-FFF2-40B4-BE49-F238E27FC236}">
                <a16:creationId xmlns:a16="http://schemas.microsoft.com/office/drawing/2014/main" id="{72C68C57-C927-F29B-D87D-20337EAADD88}"/>
              </a:ext>
            </a:extLst>
          </p:cNvPr>
          <p:cNvSpPr>
            <a:spLocks noGrp="1"/>
          </p:cNvSpPr>
          <p:nvPr>
            <p:ph idx="1"/>
          </p:nvPr>
        </p:nvSpPr>
        <p:spPr>
          <a:xfrm>
            <a:off x="1037620" y="1104901"/>
            <a:ext cx="10353762" cy="2819400"/>
          </a:xfrm>
        </p:spPr>
        <p:txBody>
          <a:bodyPr/>
          <a:lstStyle/>
          <a:p>
            <a:r>
              <a:rPr lang="en-US" dirty="0"/>
              <a:t>The dataset is about the Data Science Job Salaries of employees with different experience levels and employment type.</a:t>
            </a:r>
          </a:p>
          <a:p>
            <a:r>
              <a:rPr lang="en-US" dirty="0"/>
              <a:t>It consists of Entry-level, Junior Mid-level, Intermediate Senior level, Expert Executive level and Director positions of employees.</a:t>
            </a:r>
          </a:p>
          <a:p>
            <a:r>
              <a:rPr lang="en-US" dirty="0"/>
              <a:t>It also tells about the work done remotely by these employees in different countries.</a:t>
            </a:r>
          </a:p>
        </p:txBody>
      </p:sp>
      <p:pic>
        <p:nvPicPr>
          <p:cNvPr id="8" name="Picture 7">
            <a:extLst>
              <a:ext uri="{FF2B5EF4-FFF2-40B4-BE49-F238E27FC236}">
                <a16:creationId xmlns:a16="http://schemas.microsoft.com/office/drawing/2014/main" id="{EAB73933-050E-F8B1-5B67-613D12927811}"/>
              </a:ext>
            </a:extLst>
          </p:cNvPr>
          <p:cNvPicPr>
            <a:picLocks noChangeAspect="1"/>
          </p:cNvPicPr>
          <p:nvPr/>
        </p:nvPicPr>
        <p:blipFill>
          <a:blip r:embed="rId5"/>
          <a:stretch>
            <a:fillRect/>
          </a:stretch>
        </p:blipFill>
        <p:spPr>
          <a:xfrm>
            <a:off x="1771650" y="3829051"/>
            <a:ext cx="9495907" cy="2819400"/>
          </a:xfrm>
          <a:prstGeom prst="rect">
            <a:avLst/>
          </a:prstGeom>
        </p:spPr>
      </p:pic>
      <p:pic>
        <p:nvPicPr>
          <p:cNvPr id="6" name="Recorded Sound">
            <a:hlinkClick r:id="" action="ppaction://media"/>
            <a:extLst>
              <a:ext uri="{FF2B5EF4-FFF2-40B4-BE49-F238E27FC236}">
                <a16:creationId xmlns:a16="http://schemas.microsoft.com/office/drawing/2014/main" id="{A678A99E-EBE8-3E16-0D10-110FAE8329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4="http://schemas.microsoft.com/office/powerpoint/2010/main">
    <mc:Choice Requires="p14">
      <p:transition spd="slow" p14:dur="2000" advTm="49007"/>
    </mc:Choice>
    <mc:Fallback xmlns="">
      <p:transition spd="slow" advTm="49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A686F-9B8E-3126-868D-500AC4D63B41}"/>
              </a:ext>
            </a:extLst>
          </p:cNvPr>
          <p:cNvSpPr>
            <a:spLocks noGrp="1"/>
          </p:cNvSpPr>
          <p:nvPr>
            <p:ph idx="1"/>
          </p:nvPr>
        </p:nvSpPr>
        <p:spPr>
          <a:xfrm>
            <a:off x="4841967" y="844732"/>
            <a:ext cx="6425590" cy="4946468"/>
          </a:xfrm>
        </p:spPr>
        <p:txBody>
          <a:bodyPr>
            <a:normAutofit/>
          </a:bodyPr>
          <a:lstStyle/>
          <a:p>
            <a:r>
              <a:rPr lang="en-US" dirty="0"/>
              <a:t>The data set has been taken from Kaggle, consisting of 608 rows and 12 attributes.</a:t>
            </a:r>
          </a:p>
          <a:p>
            <a:r>
              <a:rPr lang="en-US" dirty="0"/>
              <a:t>The dataset is useful for doing the analysis in order to discuss various aspects of data.</a:t>
            </a:r>
          </a:p>
          <a:p>
            <a:r>
              <a:rPr lang="en-US" dirty="0"/>
              <a:t>We get to know about highly paid data scientists country-wise over the period of time.</a:t>
            </a:r>
          </a:p>
          <a:p>
            <a:r>
              <a:rPr lang="en-US" dirty="0"/>
              <a:t>We could analyze which job title is in more demand by just comparing the gross salary paid.</a:t>
            </a:r>
          </a:p>
          <a:p>
            <a:endParaRPr lang="en-US" dirty="0"/>
          </a:p>
        </p:txBody>
      </p:sp>
      <p:pic>
        <p:nvPicPr>
          <p:cNvPr id="5" name="Picture 4">
            <a:extLst>
              <a:ext uri="{FF2B5EF4-FFF2-40B4-BE49-F238E27FC236}">
                <a16:creationId xmlns:a16="http://schemas.microsoft.com/office/drawing/2014/main" id="{89C15C96-6149-FC63-AB9E-F84390DF86C8}"/>
              </a:ext>
            </a:extLst>
          </p:cNvPr>
          <p:cNvPicPr>
            <a:picLocks noChangeAspect="1"/>
          </p:cNvPicPr>
          <p:nvPr/>
        </p:nvPicPr>
        <p:blipFill>
          <a:blip r:embed="rId4"/>
          <a:stretch>
            <a:fillRect/>
          </a:stretch>
        </p:blipFill>
        <p:spPr>
          <a:xfrm>
            <a:off x="305225" y="2074439"/>
            <a:ext cx="4205816" cy="1975046"/>
          </a:xfrm>
          <a:prstGeom prst="rect">
            <a:avLst/>
          </a:prstGeom>
        </p:spPr>
      </p:pic>
      <p:pic>
        <p:nvPicPr>
          <p:cNvPr id="2" name="Recorded Sound">
            <a:hlinkClick r:id="" action="ppaction://media"/>
            <a:extLst>
              <a:ext uri="{FF2B5EF4-FFF2-40B4-BE49-F238E27FC236}">
                <a16:creationId xmlns:a16="http://schemas.microsoft.com/office/drawing/2014/main" id="{9A5F9982-7601-B1E7-D480-823DEF0005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0697500"/>
      </p:ext>
    </p:extLst>
  </p:cSld>
  <p:clrMapOvr>
    <a:masterClrMapping/>
  </p:clrMapOvr>
  <mc:AlternateContent xmlns:mc="http://schemas.openxmlformats.org/markup-compatibility/2006" xmlns:p14="http://schemas.microsoft.com/office/powerpoint/2010/main">
    <mc:Choice Requires="p14">
      <p:transition spd="slow" p14:dur="2000" advTm="20772"/>
    </mc:Choice>
    <mc:Fallback xmlns="">
      <p:transition spd="slow" advTm="20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13BE4CC0-1FCB-C15D-4AC3-73E435CFB066}"/>
              </a:ext>
            </a:extLst>
          </p:cNvPr>
          <p:cNvGraphicFramePr/>
          <p:nvPr>
            <p:extLst>
              <p:ext uri="{D42A27DB-BD31-4B8C-83A1-F6EECF244321}">
                <p14:modId xmlns:p14="http://schemas.microsoft.com/office/powerpoint/2010/main" val="1890451329"/>
              </p:ext>
            </p:extLst>
          </p:nvPr>
        </p:nvGraphicFramePr>
        <p:xfrm>
          <a:off x="0" y="361950"/>
          <a:ext cx="12192000" cy="6134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Recorded Sound">
            <a:hlinkClick r:id="" action="ppaction://media"/>
            <a:extLst>
              <a:ext uri="{FF2B5EF4-FFF2-40B4-BE49-F238E27FC236}">
                <a16:creationId xmlns:a16="http://schemas.microsoft.com/office/drawing/2014/main" id="{A266CF8C-A7DD-1A68-9812-5BFECA26E81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731027079"/>
      </p:ext>
    </p:extLst>
  </p:cSld>
  <p:clrMapOvr>
    <a:masterClrMapping/>
  </p:clrMapOvr>
  <mc:AlternateContent xmlns:mc="http://schemas.openxmlformats.org/markup-compatibility/2006" xmlns:p14="http://schemas.microsoft.com/office/powerpoint/2010/main">
    <mc:Choice Requires="p14">
      <p:transition spd="slow" p14:dur="2000" advTm="2498"/>
    </mc:Choice>
    <mc:Fallback xmlns="">
      <p:transition spd="slow" advTm="2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AD91-82E5-1D02-056C-C335AB245D87}"/>
              </a:ext>
            </a:extLst>
          </p:cNvPr>
          <p:cNvSpPr>
            <a:spLocks noGrp="1"/>
          </p:cNvSpPr>
          <p:nvPr>
            <p:ph type="title"/>
          </p:nvPr>
        </p:nvSpPr>
        <p:spPr>
          <a:xfrm>
            <a:off x="783167" y="243840"/>
            <a:ext cx="10353762" cy="1261872"/>
          </a:xfrm>
        </p:spPr>
        <p:txBody>
          <a:bodyPr>
            <a:normAutofit/>
          </a:bodyPr>
          <a:lstStyle/>
          <a:p>
            <a:pPr algn="l"/>
            <a:r>
              <a:rPr lang="en-US" dirty="0"/>
              <a:t>Visualization 1</a:t>
            </a:r>
          </a:p>
        </p:txBody>
      </p:sp>
      <p:sp>
        <p:nvSpPr>
          <p:cNvPr id="4" name="Content Placeholder 3">
            <a:extLst>
              <a:ext uri="{FF2B5EF4-FFF2-40B4-BE49-F238E27FC236}">
                <a16:creationId xmlns:a16="http://schemas.microsoft.com/office/drawing/2014/main" id="{FEE40EC1-83A0-0920-2A75-290561B79229}"/>
              </a:ext>
            </a:extLst>
          </p:cNvPr>
          <p:cNvSpPr>
            <a:spLocks noGrp="1"/>
          </p:cNvSpPr>
          <p:nvPr>
            <p:ph sz="half" idx="2"/>
          </p:nvPr>
        </p:nvSpPr>
        <p:spPr>
          <a:xfrm>
            <a:off x="8220891" y="1698172"/>
            <a:ext cx="3805646" cy="4471214"/>
          </a:xfrm>
        </p:spPr>
        <p:txBody>
          <a:bodyPr>
            <a:normAutofit fontScale="92500" lnSpcReduction="20000"/>
          </a:bodyPr>
          <a:lstStyle/>
          <a:p>
            <a:pPr marL="36900" indent="0">
              <a:buNone/>
            </a:pPr>
            <a:r>
              <a:rPr lang="en-US" i="1" dirty="0">
                <a:solidFill>
                  <a:schemeClr val="accent1">
                    <a:lumMod val="40000"/>
                    <a:lumOff val="60000"/>
                  </a:schemeClr>
                </a:solidFill>
              </a:rPr>
              <a:t>Visualization depicting the average salaries of data science employees with different experience levels and Job titles for the year 2020.</a:t>
            </a:r>
          </a:p>
          <a:p>
            <a:pPr marL="36900" indent="0">
              <a:buNone/>
            </a:pPr>
            <a:endParaRPr lang="en-US" dirty="0"/>
          </a:p>
          <a:p>
            <a:pPr marL="36900" indent="0">
              <a:buNone/>
            </a:pPr>
            <a:r>
              <a:rPr lang="en-US" i="1" dirty="0">
                <a:solidFill>
                  <a:schemeClr val="accent1">
                    <a:lumMod val="40000"/>
                    <a:lumOff val="60000"/>
                  </a:schemeClr>
                </a:solidFill>
              </a:rPr>
              <a:t>We can conclude that the average salary in USD for entry-level to executive-level positions for most of the job titles is higher than the senior-level position for the year 2020. </a:t>
            </a:r>
          </a:p>
        </p:txBody>
      </p:sp>
      <p:sp>
        <p:nvSpPr>
          <p:cNvPr id="5" name="Content Placeholder 4">
            <a:extLst>
              <a:ext uri="{FF2B5EF4-FFF2-40B4-BE49-F238E27FC236}">
                <a16:creationId xmlns:a16="http://schemas.microsoft.com/office/drawing/2014/main" id="{9A270B82-AC5D-0398-5680-E492B7C855E8}"/>
              </a:ext>
            </a:extLst>
          </p:cNvPr>
          <p:cNvSpPr>
            <a:spLocks noGrp="1"/>
          </p:cNvSpPr>
          <p:nvPr>
            <p:ph sz="half" idx="1"/>
          </p:nvPr>
        </p:nvSpPr>
        <p:spPr/>
        <p:txBody>
          <a:bodyPr>
            <a:normAutofit fontScale="92500" lnSpcReduction="20000"/>
          </a:bodyPr>
          <a:lstStyle/>
          <a:p>
            <a:endParaRPr lang="en-US"/>
          </a:p>
        </p:txBody>
      </p:sp>
      <p:pic>
        <p:nvPicPr>
          <p:cNvPr id="10" name="Picture 9">
            <a:extLst>
              <a:ext uri="{FF2B5EF4-FFF2-40B4-BE49-F238E27FC236}">
                <a16:creationId xmlns:a16="http://schemas.microsoft.com/office/drawing/2014/main" id="{8E1C32B7-7484-25DC-8749-063941BC1401}"/>
              </a:ext>
            </a:extLst>
          </p:cNvPr>
          <p:cNvPicPr>
            <a:picLocks noChangeAspect="1"/>
          </p:cNvPicPr>
          <p:nvPr/>
        </p:nvPicPr>
        <p:blipFill>
          <a:blip r:embed="rId4"/>
          <a:stretch>
            <a:fillRect/>
          </a:stretch>
        </p:blipFill>
        <p:spPr>
          <a:xfrm>
            <a:off x="266330" y="1461348"/>
            <a:ext cx="7741329" cy="4944862"/>
          </a:xfrm>
          <a:prstGeom prst="rect">
            <a:avLst/>
          </a:prstGeom>
        </p:spPr>
      </p:pic>
      <p:pic>
        <p:nvPicPr>
          <p:cNvPr id="6" name="Recorded Sound">
            <a:hlinkClick r:id="" action="ppaction://media"/>
            <a:extLst>
              <a:ext uri="{FF2B5EF4-FFF2-40B4-BE49-F238E27FC236}">
                <a16:creationId xmlns:a16="http://schemas.microsoft.com/office/drawing/2014/main" id="{83048520-CF9B-4C49-1653-A135ABFFF9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568756260"/>
      </p:ext>
    </p:extLst>
  </p:cSld>
  <p:clrMapOvr>
    <a:masterClrMapping/>
  </p:clrMapOvr>
  <mc:AlternateContent xmlns:mc="http://schemas.openxmlformats.org/markup-compatibility/2006" xmlns:p14="http://schemas.microsoft.com/office/powerpoint/2010/main">
    <mc:Choice Requires="p14">
      <p:transition spd="slow" p14:dur="2000" advTm="57380"/>
    </mc:Choice>
    <mc:Fallback xmlns="">
      <p:transition spd="slow" advTm="5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B2D5A-C604-B2E6-E688-6E61D6242C3E}"/>
              </a:ext>
            </a:extLst>
          </p:cNvPr>
          <p:cNvSpPr>
            <a:spLocks noGrp="1"/>
          </p:cNvSpPr>
          <p:nvPr>
            <p:ph type="title"/>
          </p:nvPr>
        </p:nvSpPr>
        <p:spPr>
          <a:xfrm>
            <a:off x="593755" y="226423"/>
            <a:ext cx="10353762" cy="1261872"/>
          </a:xfrm>
        </p:spPr>
        <p:txBody>
          <a:bodyPr/>
          <a:lstStyle/>
          <a:p>
            <a:pPr algn="l"/>
            <a:r>
              <a:rPr lang="en-US" dirty="0"/>
              <a:t>Visualization 2</a:t>
            </a:r>
          </a:p>
        </p:txBody>
      </p:sp>
      <p:sp>
        <p:nvSpPr>
          <p:cNvPr id="4" name="Content Placeholder 3">
            <a:extLst>
              <a:ext uri="{FF2B5EF4-FFF2-40B4-BE49-F238E27FC236}">
                <a16:creationId xmlns:a16="http://schemas.microsoft.com/office/drawing/2014/main" id="{6A2766B9-537A-FC47-2F65-5C1CFA4B1496}"/>
              </a:ext>
            </a:extLst>
          </p:cNvPr>
          <p:cNvSpPr>
            <a:spLocks noGrp="1"/>
          </p:cNvSpPr>
          <p:nvPr>
            <p:ph sz="half" idx="2"/>
          </p:nvPr>
        </p:nvSpPr>
        <p:spPr>
          <a:xfrm>
            <a:off x="8682446" y="2036935"/>
            <a:ext cx="3352800" cy="4363865"/>
          </a:xfrm>
        </p:spPr>
        <p:txBody>
          <a:bodyPr/>
          <a:lstStyle/>
          <a:p>
            <a:pPr marL="36900" indent="0">
              <a:buNone/>
            </a:pPr>
            <a:r>
              <a:rPr lang="en-US" i="1" dirty="0">
                <a:solidFill>
                  <a:schemeClr val="accent1">
                    <a:lumMod val="40000"/>
                    <a:lumOff val="60000"/>
                  </a:schemeClr>
                </a:solidFill>
              </a:rPr>
              <a:t>The stacked bars toolbar is used to analyze the experience levels in different colors for the year 2021.</a:t>
            </a:r>
          </a:p>
          <a:p>
            <a:pPr marL="36900" indent="0">
              <a:buNone/>
            </a:pPr>
            <a:endParaRPr lang="en-US" dirty="0"/>
          </a:p>
          <a:p>
            <a:pPr marL="36900" indent="0">
              <a:buNone/>
            </a:pPr>
            <a:r>
              <a:rPr lang="en-US" i="1" dirty="0">
                <a:solidFill>
                  <a:schemeClr val="accent1">
                    <a:lumMod val="40000"/>
                    <a:lumOff val="60000"/>
                  </a:schemeClr>
                </a:solidFill>
              </a:rPr>
              <a:t>The labels are added for job titles depicting the average salaries in USD for the year 2021.</a:t>
            </a:r>
          </a:p>
        </p:txBody>
      </p:sp>
      <p:sp>
        <p:nvSpPr>
          <p:cNvPr id="5" name="Content Placeholder 4">
            <a:extLst>
              <a:ext uri="{FF2B5EF4-FFF2-40B4-BE49-F238E27FC236}">
                <a16:creationId xmlns:a16="http://schemas.microsoft.com/office/drawing/2014/main" id="{14EA40C1-A384-D9E6-8473-20E395E91177}"/>
              </a:ext>
            </a:extLst>
          </p:cNvPr>
          <p:cNvSpPr>
            <a:spLocks noGrp="1"/>
          </p:cNvSpPr>
          <p:nvPr>
            <p:ph sz="half" idx="1"/>
          </p:nvPr>
        </p:nvSpPr>
        <p:spPr/>
        <p:txBody>
          <a:bodyPr/>
          <a:lstStyle/>
          <a:p>
            <a:endParaRPr lang="en-US"/>
          </a:p>
        </p:txBody>
      </p:sp>
      <p:pic>
        <p:nvPicPr>
          <p:cNvPr id="7" name="Picture 6">
            <a:extLst>
              <a:ext uri="{FF2B5EF4-FFF2-40B4-BE49-F238E27FC236}">
                <a16:creationId xmlns:a16="http://schemas.microsoft.com/office/drawing/2014/main" id="{C78B882B-5904-4A4D-824A-D21480207155}"/>
              </a:ext>
            </a:extLst>
          </p:cNvPr>
          <p:cNvPicPr>
            <a:picLocks noChangeAspect="1"/>
          </p:cNvPicPr>
          <p:nvPr/>
        </p:nvPicPr>
        <p:blipFill>
          <a:blip r:embed="rId4"/>
          <a:stretch>
            <a:fillRect/>
          </a:stretch>
        </p:blipFill>
        <p:spPr>
          <a:xfrm>
            <a:off x="140454" y="1488295"/>
            <a:ext cx="8257822" cy="5143282"/>
          </a:xfrm>
          <a:prstGeom prst="rect">
            <a:avLst/>
          </a:prstGeom>
        </p:spPr>
      </p:pic>
      <p:pic>
        <p:nvPicPr>
          <p:cNvPr id="3" name="Recorded Sound">
            <a:hlinkClick r:id="" action="ppaction://media"/>
            <a:extLst>
              <a:ext uri="{FF2B5EF4-FFF2-40B4-BE49-F238E27FC236}">
                <a16:creationId xmlns:a16="http://schemas.microsoft.com/office/drawing/2014/main" id="{9D796DC0-DFCE-B7DE-F604-83FBCF0710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855216873"/>
      </p:ext>
    </p:extLst>
  </p:cSld>
  <p:clrMapOvr>
    <a:masterClrMapping/>
  </p:clrMapOvr>
  <mc:AlternateContent xmlns:mc="http://schemas.openxmlformats.org/markup-compatibility/2006" xmlns:p14="http://schemas.microsoft.com/office/powerpoint/2010/main">
    <mc:Choice Requires="p14">
      <p:transition spd="slow" p14:dur="2000" advTm="13527"/>
    </mc:Choice>
    <mc:Fallback xmlns="">
      <p:transition spd="slow" advTm="13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E59C-48B5-5EBE-4FCE-28513EB994A1}"/>
              </a:ext>
            </a:extLst>
          </p:cNvPr>
          <p:cNvSpPr>
            <a:spLocks noGrp="1"/>
          </p:cNvSpPr>
          <p:nvPr>
            <p:ph type="title"/>
          </p:nvPr>
        </p:nvSpPr>
        <p:spPr>
          <a:xfrm>
            <a:off x="234527" y="343989"/>
            <a:ext cx="10353762" cy="1261872"/>
          </a:xfrm>
        </p:spPr>
        <p:txBody>
          <a:bodyPr/>
          <a:lstStyle/>
          <a:p>
            <a:pPr algn="l"/>
            <a:r>
              <a:rPr lang="en-US" dirty="0"/>
              <a:t>Visualization 3</a:t>
            </a:r>
          </a:p>
        </p:txBody>
      </p:sp>
      <p:sp>
        <p:nvSpPr>
          <p:cNvPr id="4" name="Content Placeholder 3">
            <a:extLst>
              <a:ext uri="{FF2B5EF4-FFF2-40B4-BE49-F238E27FC236}">
                <a16:creationId xmlns:a16="http://schemas.microsoft.com/office/drawing/2014/main" id="{185F00B3-700E-FAA6-995B-9B4756CDEFBA}"/>
              </a:ext>
            </a:extLst>
          </p:cNvPr>
          <p:cNvSpPr>
            <a:spLocks noGrp="1"/>
          </p:cNvSpPr>
          <p:nvPr>
            <p:ph sz="half" idx="2"/>
          </p:nvPr>
        </p:nvSpPr>
        <p:spPr>
          <a:xfrm>
            <a:off x="8534400" y="1898469"/>
            <a:ext cx="3422469" cy="4793524"/>
          </a:xfrm>
        </p:spPr>
        <p:txBody>
          <a:bodyPr>
            <a:normAutofit fontScale="92500" lnSpcReduction="20000"/>
          </a:bodyPr>
          <a:lstStyle/>
          <a:p>
            <a:pPr marL="36900" indent="0">
              <a:buNone/>
            </a:pPr>
            <a:r>
              <a:rPr lang="en-US" i="1" dirty="0">
                <a:solidFill>
                  <a:schemeClr val="accent1">
                    <a:lumMod val="40000"/>
                    <a:lumOff val="60000"/>
                  </a:schemeClr>
                </a:solidFill>
              </a:rPr>
              <a:t>Here in this, it is depicting the average salaries of data science employees with different experience levels and Job titles for the year 2022.</a:t>
            </a:r>
          </a:p>
          <a:p>
            <a:pPr marL="36900" indent="0">
              <a:buNone/>
            </a:pPr>
            <a:endParaRPr lang="en-US" i="1" dirty="0">
              <a:solidFill>
                <a:schemeClr val="accent1">
                  <a:lumMod val="40000"/>
                  <a:lumOff val="60000"/>
                </a:schemeClr>
              </a:solidFill>
            </a:endParaRPr>
          </a:p>
          <a:p>
            <a:pPr marL="36900" indent="0">
              <a:buNone/>
            </a:pPr>
            <a:r>
              <a:rPr lang="en-US" i="1" dirty="0">
                <a:solidFill>
                  <a:schemeClr val="accent1">
                    <a:lumMod val="40000"/>
                    <a:lumOff val="60000"/>
                  </a:schemeClr>
                </a:solidFill>
              </a:rPr>
              <a:t>We can see the change in the salaries of employees for the year 2022. The average salary in USD for senior-level positions is rising. </a:t>
            </a:r>
          </a:p>
          <a:p>
            <a:pPr marL="36900" indent="0">
              <a:buNone/>
            </a:pPr>
            <a:r>
              <a:rPr lang="en-US" dirty="0"/>
              <a:t> </a:t>
            </a:r>
          </a:p>
        </p:txBody>
      </p:sp>
      <p:sp>
        <p:nvSpPr>
          <p:cNvPr id="11" name="Content Placeholder 10">
            <a:extLst>
              <a:ext uri="{FF2B5EF4-FFF2-40B4-BE49-F238E27FC236}">
                <a16:creationId xmlns:a16="http://schemas.microsoft.com/office/drawing/2014/main" id="{596B2105-72AE-63A3-6E9D-0D665F69CFE2}"/>
              </a:ext>
            </a:extLst>
          </p:cNvPr>
          <p:cNvSpPr>
            <a:spLocks noGrp="1"/>
          </p:cNvSpPr>
          <p:nvPr>
            <p:ph sz="half" idx="1"/>
          </p:nvPr>
        </p:nvSpPr>
        <p:spPr/>
        <p:txBody>
          <a:bodyPr>
            <a:normAutofit fontScale="92500" lnSpcReduction="20000"/>
          </a:bodyPr>
          <a:lstStyle/>
          <a:p>
            <a:endParaRPr lang="en-US"/>
          </a:p>
        </p:txBody>
      </p:sp>
      <p:pic>
        <p:nvPicPr>
          <p:cNvPr id="15" name="Picture 14">
            <a:extLst>
              <a:ext uri="{FF2B5EF4-FFF2-40B4-BE49-F238E27FC236}">
                <a16:creationId xmlns:a16="http://schemas.microsoft.com/office/drawing/2014/main" id="{21E144D1-8228-1B0F-374E-0B854B821204}"/>
              </a:ext>
            </a:extLst>
          </p:cNvPr>
          <p:cNvPicPr>
            <a:picLocks noChangeAspect="1"/>
          </p:cNvPicPr>
          <p:nvPr/>
        </p:nvPicPr>
        <p:blipFill>
          <a:blip r:embed="rId4"/>
          <a:stretch>
            <a:fillRect/>
          </a:stretch>
        </p:blipFill>
        <p:spPr>
          <a:xfrm>
            <a:off x="355107" y="1509204"/>
            <a:ext cx="8060924" cy="4927107"/>
          </a:xfrm>
          <a:prstGeom prst="rect">
            <a:avLst/>
          </a:prstGeom>
        </p:spPr>
      </p:pic>
      <p:pic>
        <p:nvPicPr>
          <p:cNvPr id="3" name="Recorded Sound">
            <a:hlinkClick r:id="" action="ppaction://media"/>
            <a:extLst>
              <a:ext uri="{FF2B5EF4-FFF2-40B4-BE49-F238E27FC236}">
                <a16:creationId xmlns:a16="http://schemas.microsoft.com/office/drawing/2014/main" id="{A426F72B-4411-EAC9-5B2B-C4BB7A0BC3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017206536"/>
      </p:ext>
    </p:extLst>
  </p:cSld>
  <p:clrMapOvr>
    <a:masterClrMapping/>
  </p:clrMapOvr>
  <mc:AlternateContent xmlns:mc="http://schemas.openxmlformats.org/markup-compatibility/2006" xmlns:p14="http://schemas.microsoft.com/office/powerpoint/2010/main">
    <mc:Choice Requires="p14">
      <p:transition spd="slow" p14:dur="2000" advTm="39882"/>
    </mc:Choice>
    <mc:Fallback xmlns="">
      <p:transition spd="slow" advTm="3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B840-930E-71DE-F308-1A4C2BB6E489}"/>
              </a:ext>
            </a:extLst>
          </p:cNvPr>
          <p:cNvSpPr>
            <a:spLocks noGrp="1"/>
          </p:cNvSpPr>
          <p:nvPr>
            <p:ph type="title"/>
          </p:nvPr>
        </p:nvSpPr>
        <p:spPr>
          <a:xfrm>
            <a:off x="505422" y="190870"/>
            <a:ext cx="10353762" cy="1257300"/>
          </a:xfrm>
        </p:spPr>
        <p:txBody>
          <a:bodyPr/>
          <a:lstStyle/>
          <a:p>
            <a:r>
              <a:rPr lang="en-US" dirty="0"/>
              <a:t>Glyphs</a:t>
            </a:r>
          </a:p>
        </p:txBody>
      </p:sp>
      <p:sp>
        <p:nvSpPr>
          <p:cNvPr id="3" name="Content Placeholder 2">
            <a:extLst>
              <a:ext uri="{FF2B5EF4-FFF2-40B4-BE49-F238E27FC236}">
                <a16:creationId xmlns:a16="http://schemas.microsoft.com/office/drawing/2014/main" id="{61ACC329-2CC5-B692-50A0-1490C782E625}"/>
              </a:ext>
            </a:extLst>
          </p:cNvPr>
          <p:cNvSpPr>
            <a:spLocks noGrp="1"/>
          </p:cNvSpPr>
          <p:nvPr>
            <p:ph idx="1"/>
          </p:nvPr>
        </p:nvSpPr>
        <p:spPr>
          <a:xfrm>
            <a:off x="8646850" y="1278384"/>
            <a:ext cx="3400149" cy="5397623"/>
          </a:xfrm>
        </p:spPr>
        <p:txBody>
          <a:bodyPr>
            <a:normAutofit fontScale="92500" lnSpcReduction="10000"/>
          </a:bodyPr>
          <a:lstStyle/>
          <a:p>
            <a:r>
              <a:rPr lang="en-US" dirty="0"/>
              <a:t>The glyphs are representing different experience level positions, each in different shapes.</a:t>
            </a:r>
          </a:p>
          <a:p>
            <a:r>
              <a:rPr lang="en-US" dirty="0"/>
              <a:t>The circle-shaped glyph is indicating an entry-level position, the square shape is indicating executive level, plus sign is indicating mid-level and the cross sign is indicating the senior level position for average salaries. </a:t>
            </a:r>
          </a:p>
        </p:txBody>
      </p:sp>
      <p:pic>
        <p:nvPicPr>
          <p:cNvPr id="4" name="Picture 3">
            <a:extLst>
              <a:ext uri="{FF2B5EF4-FFF2-40B4-BE49-F238E27FC236}">
                <a16:creationId xmlns:a16="http://schemas.microsoft.com/office/drawing/2014/main" id="{3E11C9B5-1534-3FE3-2AF0-928AC731372D}"/>
              </a:ext>
            </a:extLst>
          </p:cNvPr>
          <p:cNvPicPr>
            <a:picLocks noChangeAspect="1"/>
          </p:cNvPicPr>
          <p:nvPr/>
        </p:nvPicPr>
        <p:blipFill>
          <a:blip r:embed="rId4"/>
          <a:stretch>
            <a:fillRect/>
          </a:stretch>
        </p:blipFill>
        <p:spPr>
          <a:xfrm>
            <a:off x="275207" y="1448170"/>
            <a:ext cx="8371643" cy="5227837"/>
          </a:xfrm>
          <a:prstGeom prst="rect">
            <a:avLst/>
          </a:prstGeom>
        </p:spPr>
      </p:pic>
      <p:pic>
        <p:nvPicPr>
          <p:cNvPr id="5" name="Recorded Sound">
            <a:hlinkClick r:id="" action="ppaction://media"/>
            <a:extLst>
              <a:ext uri="{FF2B5EF4-FFF2-40B4-BE49-F238E27FC236}">
                <a16:creationId xmlns:a16="http://schemas.microsoft.com/office/drawing/2014/main" id="{DCA27D96-9BB6-BC5F-A202-86AF56DB23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20269513"/>
      </p:ext>
    </p:extLst>
  </p:cSld>
  <p:clrMapOvr>
    <a:masterClrMapping/>
  </p:clrMapOvr>
  <mc:AlternateContent xmlns:mc="http://schemas.openxmlformats.org/markup-compatibility/2006" xmlns:p14="http://schemas.microsoft.com/office/powerpoint/2010/main">
    <mc:Choice Requires="p14">
      <p:transition spd="slow" p14:dur="2000" advTm="40429"/>
    </mc:Choice>
    <mc:Fallback xmlns="">
      <p:transition spd="slow" advTm="4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documentManagement/types"/>
    <ds:schemaRef ds:uri="http://purl.org/dc/elements/1.1/"/>
    <ds:schemaRef ds:uri="16c05727-aa75-4e4a-9b5f-8a80a1165891"/>
    <ds:schemaRef ds:uri="http://schemas.microsoft.com/office/infopath/2007/PartnerControls"/>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{0BF0C7C8-77FE-4C89-A766-3CD443CB72DA}tf11665031_win32</Template>
  <TotalTime>913</TotalTime>
  <Words>662</Words>
  <Application>Microsoft Office PowerPoint</Application>
  <PresentationFormat>Widescreen</PresentationFormat>
  <Paragraphs>44</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 Nova</vt:lpstr>
      <vt:lpstr>Arial Nova Light</vt:lpstr>
      <vt:lpstr>Wingdings 2</vt:lpstr>
      <vt:lpstr>SlateVTI</vt:lpstr>
      <vt:lpstr>Data Science Job Salaries</vt:lpstr>
      <vt:lpstr>Objective</vt:lpstr>
      <vt:lpstr>Dataset Description</vt:lpstr>
      <vt:lpstr>PowerPoint Presentation</vt:lpstr>
      <vt:lpstr>PowerPoint Presentation</vt:lpstr>
      <vt:lpstr>Visualization 1</vt:lpstr>
      <vt:lpstr>Visualization 2</vt:lpstr>
      <vt:lpstr>Visualization 3</vt:lpstr>
      <vt:lpstr>Glyphs</vt:lpstr>
      <vt:lpstr>Principles of Tufte’s and Colin Ware’s theory</vt:lpstr>
      <vt:lpstr>Improvements </vt:lpstr>
      <vt:lpstr>Hypothesis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Job Salaries</dc:title>
  <dc:creator>Avisha Singh</dc:creator>
  <cp:lastModifiedBy>Avisha Singh</cp:lastModifiedBy>
  <cp:revision>17</cp:revision>
  <dcterms:created xsi:type="dcterms:W3CDTF">2022-09-26T23:14:06Z</dcterms:created>
  <dcterms:modified xsi:type="dcterms:W3CDTF">2022-11-29T18:58:38Z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